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15351-D41C-423A-B495-E30653D144BF}" type="datetimeFigureOut">
              <a:rPr lang="es-SV" smtClean="0"/>
              <a:pPr/>
              <a:t>13/06/2011</a:t>
            </a:fld>
            <a:endParaRPr lang="es-SV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SV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6643E-3D40-4E8F-98E7-8FBFA5A0B561}" type="slidenum">
              <a:rPr lang="es-SV" smtClean="0"/>
              <a:pPr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6643E-3D40-4E8F-98E7-8FBFA5A0B561}" type="slidenum">
              <a:rPr lang="es-SV" smtClean="0"/>
              <a:pPr/>
              <a:t>1</a:t>
            </a:fld>
            <a:endParaRPr lang="es-S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0D4D7EB-E1CB-4E63-84C2-476CC607F2D4}" type="datetimeFigureOut">
              <a:rPr lang="es-MX" smtClean="0"/>
              <a:pPr/>
              <a:t>13/06/2011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5DD3CCF-C49F-4A9F-9043-6547FAF9C9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www.google.com/imgres?imgurl=http://www.pluralia.tv/files/videos/thumb/1_vida_cotidiana_libia.mp4.png&amp;imgrefurl=http://www.pluralia.tv/listVideos/19/?page=&amp;usg=__ForHag8tqgSrOu_hOWuycvLPNA8=&amp;h=240&amp;w=320&amp;sz=12&amp;hl=es&amp;start=98&amp;zoom=1&amp;um=1&amp;itbs=1&amp;tbnid=N5_gaKyZvLHG3M:&amp;tbnh=89&amp;tbnw=118&amp;prev=/search?q=vida+cotidiana&amp;start=80&amp;um=1&amp;hl=es&amp;sa=N&amp;biw=1003&amp;bih=582&amp;ndsp=20&amp;tbm=isch&amp;ei=9U7uTYnnHpKatweovLWkCQ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google.com/imgres?imgurl=http://1.bp.blogspot.com/_k8p9jnlzDmA/SX0aWFGBovI/AAAAAAAACvk/XyJevQ8vhDA/s400/ni%C3%B1a1.jpg&amp;imgrefurl=http://agua-luna.blogspot.com/2009/01/cuando-vuelva-ser-nia.html&amp;usg=__qN416qLF4YcSWr_0FlXYucWHspA=&amp;h=400&amp;w=312&amp;sz=31&amp;hl=es&amp;start=15&amp;zoom=1&amp;um=1&amp;itbs=1&amp;tbnid=9PCroPWyTOXnBM:&amp;tbnh=124&amp;tbnw=97&amp;prev=/search?q=ni%C3%B1a&amp;um=1&amp;hl=es&amp;sa=N&amp;biw=1003&amp;bih=599&amp;tbm=isch&amp;ei=OVHuTfT1J46UtweSt4SZCQ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imgres?imgurl=http://lastresyuncuarto.files.wordpress.com/2010/04/imagechicos-2.jpg&amp;imgrefurl=http://lastresyuncuarto.wordpress.com/2010/04/30/%C2%BFfeliz-dia-del-nino/&amp;usg=__15crSStubSLaGC2Pwd8mYgZHt8s=&amp;h=403&amp;w=616&amp;sz=47&amp;hl=es&amp;start=3&amp;zoom=1&amp;um=1&amp;itbs=1&amp;tbnid=EkOkIjvIapLmOM:&amp;tbnh=89&amp;tbnw=136&amp;prev=/search?q=ni%C3%B1o&amp;um=1&amp;hl=es&amp;biw=1003&amp;bih=599&amp;tbm=isch&amp;ei=aVHuTeurO8KftwewuY2wCQ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google.com/imgres?imgurl=http://www.laquadra.es/images/SAFRAN%20NI%C3%91O.jpg&amp;imgrefurl=http://www.laquadra.es/index.php?cPath=71_90&amp;usg=__aY7unrdUlB7ZSzqq2MtITTUJdKA=&amp;h=600&amp;w=395&amp;sz=28&amp;hl=es&amp;start=11&amp;zoom=1&amp;um=1&amp;itbs=1&amp;tbnid=qFloJmExEF6wEM:&amp;tbnh=135&amp;tbnw=89&amp;prev=/search?q=ni%C3%B1o&amp;um=1&amp;hl=es&amp;biw=1003&amp;bih=599&amp;tbm=isch&amp;ei=aVHuTeurO8KftwewuY2wC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285720" y="1928802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 smtClean="0">
                <a:latin typeface="Harrington" pitchFamily="82" charset="0"/>
              </a:rPr>
              <a:t>Sexualidad humana y salud.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929454" y="642918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Bloque 4 </a:t>
            </a:r>
          </a:p>
          <a:p>
            <a:r>
              <a:rPr lang="es-MX" sz="2000" dirty="0" smtClean="0"/>
              <a:t>Lección 1</a:t>
            </a:r>
            <a:endParaRPr lang="es-MX" sz="2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429124" y="5214950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Carrillo Muñoz Leslie María </a:t>
            </a:r>
          </a:p>
          <a:p>
            <a:r>
              <a:rPr lang="es-MX" dirty="0" smtClean="0"/>
              <a:t>Domínguez Martínez Eunice Vanessa</a:t>
            </a:r>
          </a:p>
          <a:p>
            <a:r>
              <a:rPr lang="es-MX" dirty="0" smtClean="0"/>
              <a:t>Paniagua Bañuelos Elizabeth Guadalupe</a:t>
            </a:r>
          </a:p>
          <a:p>
            <a:r>
              <a:rPr lang="es-MX" dirty="0" smtClean="0"/>
              <a:t>Enciso Alcántara Laura Angélica</a:t>
            </a:r>
            <a:endParaRPr lang="es-MX" dirty="0"/>
          </a:p>
        </p:txBody>
      </p:sp>
    </p:spTree>
  </p:cSld>
  <p:clrMapOvr>
    <a:masterClrMapping/>
  </p:clrMapOvr>
  <p:transition spd="slow">
    <p:wheel spokes="8"/>
    <p:sndAc>
      <p:stSnd>
        <p:snd r:embed="rId3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282" y="214290"/>
            <a:ext cx="8786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b="1" dirty="0" smtClean="0">
                <a:latin typeface="Harrington" pitchFamily="82" charset="0"/>
              </a:rPr>
              <a:t>La importancia de tomar decisiones informadas para una sexualidad responsable, segura y satisfactoria: salud sexual.</a:t>
            </a:r>
          </a:p>
          <a:p>
            <a:pPr algn="ctr"/>
            <a:endParaRPr lang="es-SV" sz="3200" b="1" dirty="0" smtClean="0">
              <a:latin typeface="Harrington" pitchFamily="82" charset="0"/>
            </a:endParaRPr>
          </a:p>
          <a:p>
            <a:r>
              <a:rPr lang="es-SV" sz="3200" b="1" dirty="0" smtClean="0">
                <a:latin typeface="Harrington" pitchFamily="82" charset="0"/>
              </a:rPr>
              <a:t>Salud sexual física. </a:t>
            </a:r>
            <a:endParaRPr lang="es-SV" sz="3200" b="1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285852" y="2928934"/>
            <a:ext cx="65722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ser responsables implica hacernos cargo de nosotros mismos, cuidarnos, decidir sobre nuestra vida, lo que queremos hacer o estudiar. En cuanto a la salud, la responsabilidad consiste en primer lugar, en evitar las enfermedades, y en caso que ya tengamos  alguna, en hacer lo necesario para recuperar la salud.</a:t>
            </a:r>
          </a:p>
          <a:p>
            <a:pPr algn="ctr"/>
            <a:endParaRPr lang="es-SV" sz="2000" dirty="0" smtClean="0"/>
          </a:p>
          <a:p>
            <a:pPr algn="ctr"/>
            <a:r>
              <a:rPr lang="es-SV" sz="2000" dirty="0" smtClean="0"/>
              <a:t>La salud sexual se refiere a estar sanos en relación con nuestra sexualidad, lo cual se consigue cuando somos responsables de nuestras acciones y de lo que pasa con nuestro cuerpo. </a:t>
            </a:r>
            <a:endParaRPr lang="es-SV" sz="2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3108" y="500042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dirty="0" smtClean="0">
                <a:latin typeface="Harrington" pitchFamily="82" charset="0"/>
              </a:rPr>
              <a:t>Salud psicológica. 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0034" y="1214422"/>
            <a:ext cx="292895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La salud </a:t>
            </a:r>
            <a:r>
              <a:rPr lang="es-SV" sz="2000" dirty="0" smtClean="0"/>
              <a:t>sicológica </a:t>
            </a:r>
            <a:r>
              <a:rPr lang="es-SV" sz="2000" dirty="0" smtClean="0"/>
              <a:t>se relaciona con nuestros </a:t>
            </a:r>
            <a:r>
              <a:rPr lang="es-SV" sz="2000" dirty="0" smtClean="0"/>
              <a:t>pensamientos, </a:t>
            </a:r>
            <a:r>
              <a:rPr lang="es-SV" sz="2000" dirty="0" smtClean="0"/>
              <a:t>emociones y comportamientos</a:t>
            </a:r>
            <a:r>
              <a:rPr lang="es-SV" sz="2000" dirty="0" smtClean="0"/>
              <a:t>. Estos comportamientos son normales y, generalmente, agradables. </a:t>
            </a:r>
          </a:p>
          <a:p>
            <a:pPr algn="ctr"/>
            <a:r>
              <a:rPr lang="es-SV" sz="2000" dirty="0" smtClean="0"/>
              <a:t>Pero el deseo sexual puede llegar a ser dañino cuando esta relacionado con obsesiones que no nos permiten realizar nuestras actividades cotidianas, como estudiar, trabajar, hacer ejercicio, etc.</a:t>
            </a:r>
            <a:endParaRPr lang="es-SV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16880">
            <a:off x="3583736" y="1671159"/>
            <a:ext cx="2334220" cy="163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67623">
            <a:off x="6724423" y="1566497"/>
            <a:ext cx="1675715" cy="172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DCDB4"/>
              </a:clrFrom>
              <a:clrTo>
                <a:srgbClr val="EDCDB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86181" y="3881459"/>
            <a:ext cx="1743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3857628"/>
            <a:ext cx="1743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43042" y="285728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3200" dirty="0" smtClean="0">
                <a:latin typeface="Harrington" pitchFamily="82" charset="0"/>
              </a:rPr>
              <a:t>Infecciones de trasmisión sexual.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1472" y="1240114"/>
            <a:ext cx="27146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Algunas</a:t>
            </a:r>
            <a:r>
              <a:rPr lang="es-SV" dirty="0" smtClean="0"/>
              <a:t>  enfermedades causadas por microorganismos se transmiten por contacto sexual; por eso se les llama infecciones de trasmisión sexual (ITS) . La mejor manera de evitar una ITS  es practicar el sexo protegido o el  sexo seguro. Estas son unas enfermedades:</a:t>
            </a:r>
          </a:p>
          <a:p>
            <a:pPr algn="ctr"/>
            <a:r>
              <a:rPr lang="es-SV" dirty="0" smtClean="0"/>
              <a:t>La sífilis .</a:t>
            </a:r>
          </a:p>
          <a:p>
            <a:pPr algn="ctr"/>
            <a:r>
              <a:rPr lang="es-SV" dirty="0" smtClean="0"/>
              <a:t>La gonorrea.</a:t>
            </a:r>
          </a:p>
          <a:p>
            <a:pPr algn="ctr"/>
            <a:r>
              <a:rPr lang="es-SV" dirty="0" smtClean="0"/>
              <a:t>El linfogranuloma. </a:t>
            </a:r>
          </a:p>
          <a:p>
            <a:pPr algn="ctr"/>
            <a:r>
              <a:rPr lang="es-SV" dirty="0" smtClean="0"/>
              <a:t>El herpes genital.</a:t>
            </a:r>
          </a:p>
          <a:p>
            <a:pPr algn="ctr"/>
            <a:r>
              <a:rPr lang="es-SV" dirty="0" smtClean="0"/>
              <a:t>El papiloma humano.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07373">
            <a:off x="3552428" y="1266420"/>
            <a:ext cx="1928819" cy="1928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07362">
            <a:off x="6143347" y="1569379"/>
            <a:ext cx="24288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929066"/>
            <a:ext cx="2943842" cy="220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000364" y="214290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dirty="0" smtClean="0">
                <a:latin typeface="Harrington" pitchFamily="82" charset="0"/>
              </a:rPr>
              <a:t>El caso del sida. 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0034" y="1071546"/>
            <a:ext cx="300039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El síndrome de inmunodeficiencia adquirida constituye uno de los grandes problemas de salud de nuestro tiempo, es causado por el virus de inmunodeficiencia humana (VIH). El VIH destruye poco a poco el sistema inmunológico, por lo que la persona infectada se vuelve susceptible a contraer enfermedades infecciosas causadas por agentes oportunistas como hongos, bacterias y protozoarios.    </a:t>
            </a:r>
            <a:endParaRPr lang="es-SV" sz="20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56246">
            <a:off x="3771670" y="1016479"/>
            <a:ext cx="21907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30254">
            <a:off x="6552976" y="126657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28921">
            <a:off x="3769908" y="4035634"/>
            <a:ext cx="2144911" cy="162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162584">
            <a:off x="6571923" y="4041313"/>
            <a:ext cx="23241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728" y="214290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3200" dirty="0" smtClean="0">
                <a:latin typeface="Harrington" pitchFamily="82" charset="0"/>
              </a:rPr>
              <a:t>Implicaciones del embarazo precoz. 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1472" y="1142984"/>
            <a:ext cx="264320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Son varios los aspectos que deben tenerse en cuenta antes de tomar la decisión de tener un hijo.</a:t>
            </a:r>
          </a:p>
          <a:p>
            <a:pPr algn="ctr"/>
            <a:r>
              <a:rPr lang="es-SV" sz="2000" dirty="0" smtClean="0"/>
              <a:t>Generalmente, el nacimiento de un niño es motivo de alegría, pero esto no siempre sucede con las adolecentes que se embarazan; incluso, por eso a este tipo de embarazos se les denominas precoces, es decir, “ antes de tiempo”.</a:t>
            </a:r>
            <a:endParaRPr lang="es-SV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357298"/>
            <a:ext cx="2762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28586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008197"/>
            <a:ext cx="1500198" cy="199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260406"/>
            <a:ext cx="26955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14285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dirty="0" smtClean="0">
                <a:latin typeface="Harrington" pitchFamily="82" charset="0"/>
              </a:rPr>
              <a:t>Decidir de manera libre y responsable el numero de hijos.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034" y="1357298"/>
            <a:ext cx="264320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Los seres humanos somos libres para decidir y actuar desde cuando comienzan las libertades de los demás. Por lo mismo, también somos libres para decidir cuando y cuantos hijos tener y tal decisión debe tomarse de manera responsable, sin afectar al propio hijo, a la pareja o a nuestros familiares; a esto se le llama salud reproductiva.    </a:t>
            </a:r>
            <a:endParaRPr lang="es-SV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571612"/>
            <a:ext cx="2143140" cy="176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571612"/>
            <a:ext cx="2000264" cy="187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929066"/>
            <a:ext cx="22574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4071942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57422" y="285728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3200" dirty="0" smtClean="0">
                <a:latin typeface="Harrington" pitchFamily="82" charset="0"/>
              </a:rPr>
              <a:t>Métodos anticonceptivos. 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0034" y="1214422"/>
            <a:ext cx="292895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Hay varios métodos anticonceptivos que la parejas pueden elegir para el control de la natalidad; pueden clasificarse en temporales y permanentes. Entre los temporales están los hormonales,  el dispositivo intrauterino, los métodos de barrera y espermicidas, etc.</a:t>
            </a:r>
          </a:p>
          <a:p>
            <a:pPr algn="ctr"/>
            <a:r>
              <a:rPr lang="es-SV" sz="2000" dirty="0" smtClean="0"/>
              <a:t>Y los métodos permanentes son la oclusión tubaria bilateral y la vasectomía. </a:t>
            </a:r>
            <a:endParaRPr lang="es-SV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357298"/>
            <a:ext cx="2436195" cy="223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214422"/>
            <a:ext cx="1357322" cy="127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2571744"/>
            <a:ext cx="1243012" cy="82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786322"/>
            <a:ext cx="1928826" cy="140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4643446"/>
            <a:ext cx="19431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57224" y="500042"/>
            <a:ext cx="7772400" cy="1916112"/>
          </a:xfrm>
        </p:spPr>
        <p:txBody>
          <a:bodyPr/>
          <a:lstStyle/>
          <a:p>
            <a:pPr algn="ctr"/>
            <a:r>
              <a:rPr lang="es-MX" sz="3200" dirty="0" smtClean="0">
                <a:latin typeface="Harrington" pitchFamily="82" charset="0"/>
              </a:rPr>
              <a:t>Análisis de las 4 potencialidades de la sexualidad humana</a:t>
            </a:r>
            <a:endParaRPr lang="es-MX" sz="3200" dirty="0">
              <a:latin typeface="Harrington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034" y="1500174"/>
            <a:ext cx="307183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Las palabras sexo y sexualidad se mencionan constantemente en la vida cotidiana y con los medios de comunicación. Las 4 potencialidades de la sexualidad humana son.</a:t>
            </a:r>
          </a:p>
          <a:p>
            <a:pPr algn="ctr"/>
            <a:endParaRPr lang="es-MX" sz="2000" dirty="0"/>
          </a:p>
          <a:p>
            <a:pPr algn="ctr"/>
            <a:r>
              <a:rPr lang="es-MX" sz="2000" dirty="0" smtClean="0"/>
              <a:t>EL GENERO.</a:t>
            </a:r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VINCULOS AFECTIVOS.</a:t>
            </a:r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EROTISMO.</a:t>
            </a:r>
          </a:p>
          <a:p>
            <a:pPr algn="ctr"/>
            <a:endParaRPr lang="es-MX" sz="2000" dirty="0" smtClean="0"/>
          </a:p>
          <a:p>
            <a:pPr algn="ctr"/>
            <a:r>
              <a:rPr lang="es-MX" sz="2000" dirty="0" smtClean="0"/>
              <a:t>REPRODUCCION.</a:t>
            </a:r>
            <a:endParaRPr lang="es-MX" sz="2000" dirty="0"/>
          </a:p>
        </p:txBody>
      </p:sp>
      <p:pic>
        <p:nvPicPr>
          <p:cNvPr id="13314" name="Picture 2" descr="http://farm4.static.flickr.com/3659/3644396564_56be6bb20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1F2"/>
              </a:clrFrom>
              <a:clrTo>
                <a:srgbClr val="F3F1F2">
                  <a:alpha val="0"/>
                </a:srgbClr>
              </a:clrTo>
            </a:clrChange>
          </a:blip>
          <a:srcRect l="16666" t="29822" r="15833" b="4178"/>
          <a:stretch>
            <a:fillRect/>
          </a:stretch>
        </p:blipFill>
        <p:spPr bwMode="auto">
          <a:xfrm rot="20653214">
            <a:off x="4047225" y="5179128"/>
            <a:ext cx="1461232" cy="1071570"/>
          </a:xfrm>
          <a:prstGeom prst="rect">
            <a:avLst/>
          </a:prstGeom>
          <a:noFill/>
        </p:spPr>
      </p:pic>
      <p:pic>
        <p:nvPicPr>
          <p:cNvPr id="13316" name="Picture 4" descr="http://1.bp.blogspot.com/_B0uQlfqdXXc/TCeI6uOFdpI/AAAAAAAAAC8/k7RbpQ-tiUQ/s1600/radio-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28838">
            <a:off x="7821093" y="1652275"/>
            <a:ext cx="1192382" cy="1065195"/>
          </a:xfrm>
          <a:prstGeom prst="rect">
            <a:avLst/>
          </a:prstGeom>
          <a:noFill/>
        </p:spPr>
      </p:pic>
      <p:pic>
        <p:nvPicPr>
          <p:cNvPr id="13318" name="Picture 6" descr="http://blogdocentes.files.wordpress.com/2011/05/mafalda_leyendo_el_periodico1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57503">
            <a:off x="7356982" y="4933875"/>
            <a:ext cx="1222352" cy="1597846"/>
          </a:xfrm>
          <a:prstGeom prst="rect">
            <a:avLst/>
          </a:prstGeom>
          <a:noFill/>
        </p:spPr>
      </p:pic>
      <p:pic>
        <p:nvPicPr>
          <p:cNvPr id="13320" name="Picture 8" descr="http://t0.gstatic.com/images?q=tbn:ANd9GcS8M3KCW-lmR6aO1G1HrfmppRVdyYUGZcz8DV7do_jj4VzOwduylaYJIQ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831202">
            <a:off x="3831706" y="2095568"/>
            <a:ext cx="1643074" cy="123926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3071810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28662" y="500042"/>
            <a:ext cx="7772400" cy="914400"/>
          </a:xfrm>
        </p:spPr>
        <p:txBody>
          <a:bodyPr/>
          <a:lstStyle/>
          <a:p>
            <a:pPr algn="ctr"/>
            <a:r>
              <a:rPr lang="es-MX" sz="3200" dirty="0" smtClean="0">
                <a:latin typeface="Harrington" pitchFamily="82" charset="0"/>
              </a:rPr>
              <a:t>El sexo y las características sexu</a:t>
            </a:r>
            <a:r>
              <a:rPr lang="es-MX" sz="3600" dirty="0" smtClean="0">
                <a:latin typeface="Harrington" pitchFamily="82" charset="0"/>
              </a:rPr>
              <a:t>ales primarias y secundarias.</a:t>
            </a:r>
            <a:r>
              <a:rPr lang="es-MX" sz="3200" dirty="0" smtClean="0">
                <a:latin typeface="Harrington" pitchFamily="82" charset="0"/>
              </a:rPr>
              <a:t> </a:t>
            </a:r>
            <a:endParaRPr lang="es-MX" sz="3200" dirty="0">
              <a:latin typeface="Harrington" pitchFamily="8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00100" y="1857364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Mujeres y hombres nacemos con órganos sexuales que determinan el sexo; a estos órganos se les llaman características sexuales primarias.</a:t>
            </a:r>
            <a:endParaRPr lang="es-MX" sz="20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643042" y="3000372"/>
          <a:ext cx="6096000" cy="296672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Características sexuales primarias.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Mujer.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Hombre.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Labios menores y mayores.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Pene.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Clítoris.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Escroto.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Vagina.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Próstata.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Útero.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Vesícula seminales.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Trompas</a:t>
                      </a:r>
                      <a:r>
                        <a:rPr lang="es-MX" baseline="0" dirty="0" smtClean="0"/>
                        <a:t> de Falopio.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Conductos deferentes.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Ovarios.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Testículos.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7650" name="Picture 2" descr="http://t3.gstatic.com/images?q=tbn:ANd9GcQ_lelE0W9gMX2mA6kFxBd4cbOuSl9av2sdRa8YqNSmAurLYPXkFg38pgc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00438"/>
            <a:ext cx="1005893" cy="1285884"/>
          </a:xfrm>
          <a:prstGeom prst="rect">
            <a:avLst/>
          </a:prstGeom>
          <a:noFill/>
        </p:spPr>
      </p:pic>
      <p:pic>
        <p:nvPicPr>
          <p:cNvPr id="27652" name="Picture 4" descr="http://t0.gstatic.com/images?q=tbn:ANd9GcRsYYDx7pCkmTNAoGS95611Wu_AnN4pT-Iu0JdaJrD5R5-qL0xWPYCPmC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3286124"/>
            <a:ext cx="941923" cy="1428760"/>
          </a:xfrm>
          <a:prstGeom prst="rect">
            <a:avLst/>
          </a:prstGeom>
          <a:noFill/>
        </p:spPr>
      </p:pic>
      <p:pic>
        <p:nvPicPr>
          <p:cNvPr id="27654" name="Picture 6" descr="http://t0.gstatic.com/images?q=tbn:ANd9GcR2E50TdtZSmCHA-GLqaNvf9_njqIQTh8jqkTugHzqJJPS7l3T3IUM56JzW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6010274"/>
            <a:ext cx="1295400" cy="8477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42976" y="357166"/>
            <a:ext cx="67866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En promedio de 9 y los 12 años de edad en las niñas, y los 10 y los 13 en los niños, comienza la pubertad, un proceso durante el cual se presentan muchos cambios tanto en mujeres y hombres. Durante esta etapa aparecen poco a poco las características sexuales secundarias. </a:t>
            </a:r>
            <a:endParaRPr lang="es-SV" sz="20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500166" y="2285992"/>
          <a:ext cx="6096000" cy="42062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048000"/>
                <a:gridCol w="3048000"/>
              </a:tblGrid>
              <a:tr h="334700">
                <a:tc gridSpan="2"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Características sexuales secundarias.</a:t>
                      </a:r>
                      <a:endParaRPr lang="es-SV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SV"/>
                    </a:p>
                  </a:txBody>
                  <a:tcPr/>
                </a:tc>
              </a:tr>
              <a:tr h="33470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Mujer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Hombre</a:t>
                      </a:r>
                      <a:endParaRPr lang="es-SV" dirty="0"/>
                    </a:p>
                  </a:txBody>
                  <a:tcPr/>
                </a:tc>
              </a:tr>
              <a:tr h="33470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La voz permanece aguda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La voz torna grave</a:t>
                      </a:r>
                      <a:endParaRPr lang="es-SV" dirty="0"/>
                    </a:p>
                  </a:txBody>
                  <a:tcPr/>
                </a:tc>
              </a:tr>
              <a:tr h="585725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Ensanchamiento de cadera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La espalda y el tórax</a:t>
                      </a:r>
                      <a:r>
                        <a:rPr lang="es-SV" baseline="0" dirty="0" smtClean="0"/>
                        <a:t> se ensanchan</a:t>
                      </a:r>
                      <a:endParaRPr lang="es-SV" dirty="0"/>
                    </a:p>
                  </a:txBody>
                  <a:tcPr/>
                </a:tc>
              </a:tr>
              <a:tr h="83675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Crecimiento de vello en axilas</a:t>
                      </a:r>
                      <a:r>
                        <a:rPr lang="es-SV" baseline="0" dirty="0" smtClean="0"/>
                        <a:t> y pubis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Desarrollo de vello en cara,</a:t>
                      </a:r>
                      <a:r>
                        <a:rPr lang="es-SV" baseline="0" dirty="0" smtClean="0"/>
                        <a:t> axilas, pubis y otras partes del cuerpo</a:t>
                      </a:r>
                      <a:endParaRPr lang="es-SV" dirty="0"/>
                    </a:p>
                  </a:txBody>
                  <a:tcPr/>
                </a:tc>
              </a:tr>
              <a:tr h="585725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Crecimientos</a:t>
                      </a:r>
                      <a:r>
                        <a:rPr lang="es-SV" baseline="0" dirty="0" smtClean="0"/>
                        <a:t> de mamas </a:t>
                      </a:r>
                    </a:p>
                    <a:p>
                      <a:pPr algn="ctr"/>
                      <a:r>
                        <a:rPr lang="es-SV" baseline="0" dirty="0" smtClean="0"/>
                        <a:t>( senos)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Crecen los testículos,</a:t>
                      </a:r>
                      <a:r>
                        <a:rPr lang="es-SV" baseline="0" dirty="0" smtClean="0"/>
                        <a:t> el escroto y el pene</a:t>
                      </a:r>
                      <a:endParaRPr lang="es-SV" dirty="0"/>
                    </a:p>
                  </a:txBody>
                  <a:tcPr/>
                </a:tc>
              </a:tr>
              <a:tr h="83675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Comienza</a:t>
                      </a:r>
                      <a:r>
                        <a:rPr lang="es-SV" baseline="0" dirty="0" smtClean="0"/>
                        <a:t> la producción de óvulos, y con ello, el ciclo menstrual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Comienza la producción de espermatozoides</a:t>
                      </a:r>
                      <a:endParaRPr lang="es-SV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762" y="4486292"/>
            <a:ext cx="1266528" cy="158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5275" y="4500570"/>
            <a:ext cx="1335881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507" y="1785926"/>
            <a:ext cx="1223783" cy="109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7378241" y="1920375"/>
            <a:ext cx="2031383" cy="107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214546" y="428604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dirty="0" smtClean="0">
                <a:latin typeface="Harrington" pitchFamily="82" charset="0"/>
              </a:rPr>
              <a:t>La sexualidad humana.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28596" y="1357298"/>
            <a:ext cx="28575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La sexualidad humana representa el conjunto de comportamientos que conciernen la satisfacción de la necesidad y el deseo sexual. Al igual que los otros primates, los seres humanos utilizan la excitación sexual con fines reproductivos y para el mantenimiento de vínculos sociales, pero le agregan el goce y el placer propio y el del otro. </a:t>
            </a:r>
            <a:endParaRPr lang="es-SV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FD9DB"/>
              </a:clrFrom>
              <a:clrTo>
                <a:srgbClr val="EFD9D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917722">
            <a:off x="3423249" y="2097909"/>
            <a:ext cx="2381247" cy="178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37863">
            <a:off x="6666972" y="1399325"/>
            <a:ext cx="1991914" cy="250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4286256"/>
            <a:ext cx="22479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14678" y="357166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dirty="0" smtClean="0">
                <a:latin typeface="Harrington" pitchFamily="82" charset="0"/>
              </a:rPr>
              <a:t>El genero.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71472" y="1285860"/>
            <a:ext cx="28575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Las personas nacemos con un sexo determinado y, por ello, somos tratados y educados desde pequeños de diferente manera; como resultado, hombres y mujeres nos comportamos de manera distinta. Se le llama genero al conjunto de características sociales y culturales asociadas a las personas en función de su sexo.  </a:t>
            </a:r>
            <a:endParaRPr lang="es-SV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99484"/>
              </a:clrFrom>
              <a:clrTo>
                <a:srgbClr val="B9948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16574">
            <a:off x="3607119" y="1410711"/>
            <a:ext cx="1770887" cy="202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54968">
            <a:off x="6277648" y="1448388"/>
            <a:ext cx="22955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57239">
            <a:off x="3624021" y="4582785"/>
            <a:ext cx="2233619" cy="167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172598">
            <a:off x="6513768" y="4365684"/>
            <a:ext cx="23336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00298" y="214290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dirty="0" smtClean="0">
                <a:latin typeface="Harrington" pitchFamily="82" charset="0"/>
              </a:rPr>
              <a:t>Vínculos afectivos. 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0034" y="1214422"/>
            <a:ext cx="292895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Los seres humanos tenemos la capacidad de sentir afecto, también le llamamos amar o querer. Todos los seres humanos necesitamos sentirnos queridos y, a la vez, querer a otros nos causa satisfacción. Existen diversos tipos de afectos; el que sientes por tus padres, por tus hermanos, por tu esposo, por tus amigos e, incluso, a tus mascotas, etc.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25017">
            <a:off x="3568419" y="1492834"/>
            <a:ext cx="1935747" cy="159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63679">
            <a:off x="6282995" y="1563380"/>
            <a:ext cx="2095445" cy="167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3270">
            <a:off x="3511400" y="4511542"/>
            <a:ext cx="1942534" cy="194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904226">
            <a:off x="6366738" y="4747003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3214686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71736" y="214290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dirty="0" smtClean="0">
                <a:latin typeface="Harrington" pitchFamily="82" charset="0"/>
              </a:rPr>
              <a:t>Erotismo.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0034" y="1291787"/>
            <a:ext cx="28575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El erotismo es la capacidad que tenemos los seres humanos para sentir placer o goce. El erotismo no solo se refiere al placer que se puede tener con otra persona: también existe el autoerotismo , el cual consiste en las carisias y estimulaciones que uno mismo puede darse, sobre todo en la área de los genitales , hecho que se llama masturbación.  </a:t>
            </a:r>
            <a:endParaRPr lang="es-SV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259945">
            <a:off x="3788636" y="1015314"/>
            <a:ext cx="1557503" cy="220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05399">
            <a:off x="6506253" y="1011265"/>
            <a:ext cx="1826469" cy="2331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000504"/>
            <a:ext cx="1714512" cy="227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071942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14612" y="214290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3200" dirty="0" smtClean="0">
                <a:latin typeface="Harrington" pitchFamily="82" charset="0"/>
              </a:rPr>
              <a:t>Reproducción. </a:t>
            </a:r>
            <a:endParaRPr lang="es-SV" sz="3200" dirty="0">
              <a:latin typeface="Harrington" pitchFamily="8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00034" y="1285860"/>
            <a:ext cx="264320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SV" sz="2000" dirty="0" smtClean="0"/>
              <a:t>La reproducción es la función que garantiza la continuidad de las especies; en los seres sexuados es necesario que haya contacto sexual entre hembras y machos. Además la decisión de tener hijos o no debe ser tomada con responsabilidad con base en los motivos personales y de pareja. </a:t>
            </a:r>
            <a:endParaRPr lang="es-SV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39878">
            <a:off x="3345796" y="1324844"/>
            <a:ext cx="2057270" cy="157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10400">
            <a:off x="6433242" y="1341650"/>
            <a:ext cx="1928821" cy="174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857628"/>
            <a:ext cx="2300299" cy="197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914778"/>
            <a:ext cx="2428892" cy="1943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250</TotalTime>
  <Words>1103</Words>
  <Application>Microsoft Office PowerPoint</Application>
  <PresentationFormat>Presentación en pantalla (4:3)</PresentationFormat>
  <Paragraphs>86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Metro</vt:lpstr>
      <vt:lpstr>Diapositiva 1</vt:lpstr>
      <vt:lpstr>Análisis de las 4 potencialidades de la sexualidad humana</vt:lpstr>
      <vt:lpstr>El sexo y las características sexuales primarias y secundarias. 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Francisco Franco</cp:lastModifiedBy>
  <cp:revision>27</cp:revision>
  <dcterms:created xsi:type="dcterms:W3CDTF">2011-06-07T14:53:43Z</dcterms:created>
  <dcterms:modified xsi:type="dcterms:W3CDTF">2011-06-13T23:46:53Z</dcterms:modified>
</cp:coreProperties>
</file>